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67" r:id="rId4"/>
    <p:sldId id="259" r:id="rId5"/>
    <p:sldId id="260" r:id="rId6"/>
    <p:sldId id="261" r:id="rId7"/>
    <p:sldId id="316" r:id="rId8"/>
    <p:sldId id="343" r:id="rId9"/>
    <p:sldId id="370" r:id="rId10"/>
    <p:sldId id="346" r:id="rId11"/>
    <p:sldId id="344" r:id="rId12"/>
    <p:sldId id="368" r:id="rId13"/>
    <p:sldId id="306" r:id="rId14"/>
    <p:sldId id="369" r:id="rId15"/>
    <p:sldId id="349" r:id="rId16"/>
    <p:sldId id="355" r:id="rId17"/>
    <p:sldId id="371" r:id="rId18"/>
    <p:sldId id="310" r:id="rId19"/>
    <p:sldId id="364" r:id="rId20"/>
    <p:sldId id="319" r:id="rId21"/>
    <p:sldId id="365" r:id="rId22"/>
    <p:sldId id="366" r:id="rId23"/>
    <p:sldId id="358" r:id="rId24"/>
    <p:sldId id="274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615B0F-29A0-1091-29E3-298028DF5532}" name="Withers, Amanda" initials="WA" userId="S::arw031@shsu.edu::214d8719-53eb-48fd-bc50-ee05b72843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436"/>
    <a:srgbClr val="F0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2E2C2-B2B8-4FB8-ABB6-55E9F7267FE0}" v="409" dt="2024-04-18T19:37:58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7" autoAdjust="0"/>
  </p:normalViewPr>
  <p:slideViewPr>
    <p:cSldViewPr snapToGrid="0">
      <p:cViewPr>
        <p:scale>
          <a:sx n="80" d="100"/>
          <a:sy n="80" d="100"/>
        </p:scale>
        <p:origin x="172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of Print</a:t>
            </a:r>
            <a:r>
              <a:rPr lang="en-US" baseline="0" dirty="0"/>
              <a:t> &amp; Mailing for Receipts, Invitations, and Appeals for the Division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Printing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77332</c:v>
                </c:pt>
                <c:pt idx="1">
                  <c:v>63957</c:v>
                </c:pt>
                <c:pt idx="2">
                  <c:v>56971</c:v>
                </c:pt>
                <c:pt idx="3">
                  <c:v>21176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7E-40AF-BB4D-CC09EC5930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Postage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_("$"* #,##0_);_("$"* \(#,##0\);_("$"* "-"??_);_(@_)</c:formatCode>
                <c:ptCount val="4"/>
                <c:pt idx="0">
                  <c:v>109211</c:v>
                </c:pt>
                <c:pt idx="1">
                  <c:v>66776</c:v>
                </c:pt>
                <c:pt idx="2">
                  <c:v>30154</c:v>
                </c:pt>
                <c:pt idx="3">
                  <c:v>10245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7E-40AF-BB4D-CC09EC593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8389055"/>
        <c:axId val="273132495"/>
      </c:lineChart>
      <c:catAx>
        <c:axId val="213838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132495"/>
        <c:crosses val="autoZero"/>
        <c:auto val="1"/>
        <c:lblAlgn val="ctr"/>
        <c:lblOffset val="100"/>
        <c:noMultiLvlLbl val="0"/>
      </c:catAx>
      <c:valAx>
        <c:axId val="27313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3890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7421B-58CD-468A-8BCA-9A83CB7159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9C9ECC5-2783-4E88-9056-05EFBAFAC05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4000"/>
            <a:t>Major Donors</a:t>
          </a:r>
        </a:p>
      </dgm:t>
    </dgm:pt>
    <dgm:pt modelId="{56C1AB1B-5B42-440D-A28E-455741D95A96}" type="parTrans" cxnId="{C083B5FA-89EB-477D-8846-F947B38404E1}">
      <dgm:prSet/>
      <dgm:spPr/>
      <dgm:t>
        <a:bodyPr/>
        <a:lstStyle/>
        <a:p>
          <a:endParaRPr lang="en-US"/>
        </a:p>
      </dgm:t>
    </dgm:pt>
    <dgm:pt modelId="{E22214CC-57E7-4D61-8851-23B8DD366979}" type="sibTrans" cxnId="{C083B5FA-89EB-477D-8846-F947B38404E1}">
      <dgm:prSet/>
      <dgm:spPr/>
      <dgm:t>
        <a:bodyPr/>
        <a:lstStyle/>
        <a:p>
          <a:endParaRPr lang="en-US"/>
        </a:p>
      </dgm:t>
    </dgm:pt>
    <dgm:pt modelId="{904AF2FE-D0FE-4126-ACD4-6A991F7BB62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EB2D246-523E-4A51-9837-1C5002BE0AF7}" type="parTrans" cxnId="{0C1D6A0D-0C84-4944-8E88-C3A6328A19C4}">
      <dgm:prSet/>
      <dgm:spPr/>
      <dgm:t>
        <a:bodyPr/>
        <a:lstStyle/>
        <a:p>
          <a:endParaRPr lang="en-US"/>
        </a:p>
      </dgm:t>
    </dgm:pt>
    <dgm:pt modelId="{836C1806-6A7A-443D-A7D6-FBB9A3AEDB8F}" type="sibTrans" cxnId="{0C1D6A0D-0C84-4944-8E88-C3A6328A19C4}">
      <dgm:prSet/>
      <dgm:spPr/>
      <dgm:t>
        <a:bodyPr/>
        <a:lstStyle/>
        <a:p>
          <a:endParaRPr lang="en-US"/>
        </a:p>
      </dgm:t>
    </dgm:pt>
    <dgm:pt modelId="{7A7EF8D6-BAEF-4C54-BDEF-415D827ACE0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Annual Giving</a:t>
          </a:r>
        </a:p>
      </dgm:t>
    </dgm:pt>
    <dgm:pt modelId="{8D2A686B-AA38-4E02-ABA6-F17F058D0E36}" type="parTrans" cxnId="{F235348B-93DA-450B-9987-54E1D75C063B}">
      <dgm:prSet/>
      <dgm:spPr/>
      <dgm:t>
        <a:bodyPr/>
        <a:lstStyle/>
        <a:p>
          <a:endParaRPr lang="en-US"/>
        </a:p>
      </dgm:t>
    </dgm:pt>
    <dgm:pt modelId="{50FD977D-F0D9-470F-8245-5DB50D8350C1}" type="sibTrans" cxnId="{F235348B-93DA-450B-9987-54E1D75C063B}">
      <dgm:prSet/>
      <dgm:spPr/>
      <dgm:t>
        <a:bodyPr/>
        <a:lstStyle/>
        <a:p>
          <a:endParaRPr lang="en-US"/>
        </a:p>
      </dgm:t>
    </dgm:pt>
    <dgm:pt modelId="{9FCC679C-84A1-45D5-A3A2-D8B7085935C9}" type="pres">
      <dgm:prSet presAssocID="{1497421B-58CD-468A-8BCA-9A83CB7159F4}" presName="Name0" presStyleCnt="0">
        <dgm:presLayoutVars>
          <dgm:dir/>
          <dgm:animLvl val="lvl"/>
          <dgm:resizeHandles val="exact"/>
        </dgm:presLayoutVars>
      </dgm:prSet>
      <dgm:spPr/>
    </dgm:pt>
    <dgm:pt modelId="{319BB899-B050-4140-BE95-B9DEFE51075D}" type="pres">
      <dgm:prSet presAssocID="{A9C9ECC5-2783-4E88-9056-05EFBAFAC052}" presName="Name8" presStyleCnt="0"/>
      <dgm:spPr/>
    </dgm:pt>
    <dgm:pt modelId="{BAFD27A3-E346-4612-9954-0EA928C74CE0}" type="pres">
      <dgm:prSet presAssocID="{A9C9ECC5-2783-4E88-9056-05EFBAFAC052}" presName="level" presStyleLbl="node1" presStyleIdx="0" presStyleCnt="3">
        <dgm:presLayoutVars>
          <dgm:chMax val="1"/>
          <dgm:bulletEnabled val="1"/>
        </dgm:presLayoutVars>
      </dgm:prSet>
      <dgm:spPr/>
    </dgm:pt>
    <dgm:pt modelId="{9A7ED0FD-B7A5-47B9-8DAB-F59A2FF989D0}" type="pres">
      <dgm:prSet presAssocID="{A9C9ECC5-2783-4E88-9056-05EFBAFAC0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CE23D0-2C43-4CAC-BAAA-3D6499B2F856}" type="pres">
      <dgm:prSet presAssocID="{904AF2FE-D0FE-4126-ACD4-6A991F7BB62C}" presName="Name8" presStyleCnt="0"/>
      <dgm:spPr/>
    </dgm:pt>
    <dgm:pt modelId="{B4E52969-6788-4F08-95F4-135E2896DB96}" type="pres">
      <dgm:prSet presAssocID="{904AF2FE-D0FE-4126-ACD4-6A991F7BB62C}" presName="level" presStyleLbl="node1" presStyleIdx="1" presStyleCnt="3">
        <dgm:presLayoutVars>
          <dgm:chMax val="1"/>
          <dgm:bulletEnabled val="1"/>
        </dgm:presLayoutVars>
      </dgm:prSet>
      <dgm:spPr/>
    </dgm:pt>
    <dgm:pt modelId="{F28609EC-274C-4788-866D-2D120363D220}" type="pres">
      <dgm:prSet presAssocID="{904AF2FE-D0FE-4126-ACD4-6A991F7BB6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AD6039-6656-4C98-8574-9B4BF2E0D878}" type="pres">
      <dgm:prSet presAssocID="{7A7EF8D6-BAEF-4C54-BDEF-415D827ACE0E}" presName="Name8" presStyleCnt="0"/>
      <dgm:spPr/>
    </dgm:pt>
    <dgm:pt modelId="{7F7D0A7B-6CAB-4877-BD4A-F9470B5C3266}" type="pres">
      <dgm:prSet presAssocID="{7A7EF8D6-BAEF-4C54-BDEF-415D827ACE0E}" presName="level" presStyleLbl="node1" presStyleIdx="2" presStyleCnt="3" custLinFactNeighborX="-12986" custLinFactNeighborY="-1544">
        <dgm:presLayoutVars>
          <dgm:chMax val="1"/>
          <dgm:bulletEnabled val="1"/>
        </dgm:presLayoutVars>
      </dgm:prSet>
      <dgm:spPr/>
    </dgm:pt>
    <dgm:pt modelId="{55A0E23E-DFF1-4613-8015-AFFC390F81C7}" type="pres">
      <dgm:prSet presAssocID="{7A7EF8D6-BAEF-4C54-BDEF-415D827ACE0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C1D6A0D-0C84-4944-8E88-C3A6328A19C4}" srcId="{1497421B-58CD-468A-8BCA-9A83CB7159F4}" destId="{904AF2FE-D0FE-4126-ACD4-6A991F7BB62C}" srcOrd="1" destOrd="0" parTransId="{AEB2D246-523E-4A51-9837-1C5002BE0AF7}" sibTransId="{836C1806-6A7A-443D-A7D6-FBB9A3AEDB8F}"/>
    <dgm:cxn modelId="{C6FD105D-A126-4053-9B79-036F8A03E76F}" type="presOf" srcId="{A9C9ECC5-2783-4E88-9056-05EFBAFAC052}" destId="{9A7ED0FD-B7A5-47B9-8DAB-F59A2FF989D0}" srcOrd="1" destOrd="0" presId="urn:microsoft.com/office/officeart/2005/8/layout/pyramid1"/>
    <dgm:cxn modelId="{7592F469-26B1-492D-B4F6-66E1E9A7772C}" type="presOf" srcId="{1497421B-58CD-468A-8BCA-9A83CB7159F4}" destId="{9FCC679C-84A1-45D5-A3A2-D8B7085935C9}" srcOrd="0" destOrd="0" presId="urn:microsoft.com/office/officeart/2005/8/layout/pyramid1"/>
    <dgm:cxn modelId="{60D79C4E-576A-41DC-A683-BDD18E9A87F1}" type="presOf" srcId="{A9C9ECC5-2783-4E88-9056-05EFBAFAC052}" destId="{BAFD27A3-E346-4612-9954-0EA928C74CE0}" srcOrd="0" destOrd="0" presId="urn:microsoft.com/office/officeart/2005/8/layout/pyramid1"/>
    <dgm:cxn modelId="{E9127584-4EA5-4DE1-AF93-73020A630E2C}" type="presOf" srcId="{904AF2FE-D0FE-4126-ACD4-6A991F7BB62C}" destId="{B4E52969-6788-4F08-95F4-135E2896DB96}" srcOrd="0" destOrd="0" presId="urn:microsoft.com/office/officeart/2005/8/layout/pyramid1"/>
    <dgm:cxn modelId="{F235348B-93DA-450B-9987-54E1D75C063B}" srcId="{1497421B-58CD-468A-8BCA-9A83CB7159F4}" destId="{7A7EF8D6-BAEF-4C54-BDEF-415D827ACE0E}" srcOrd="2" destOrd="0" parTransId="{8D2A686B-AA38-4E02-ABA6-F17F058D0E36}" sibTransId="{50FD977D-F0D9-470F-8245-5DB50D8350C1}"/>
    <dgm:cxn modelId="{71BFF0C6-D773-4C18-B85F-F5B6F39BE330}" type="presOf" srcId="{904AF2FE-D0FE-4126-ACD4-6A991F7BB62C}" destId="{F28609EC-274C-4788-866D-2D120363D220}" srcOrd="1" destOrd="0" presId="urn:microsoft.com/office/officeart/2005/8/layout/pyramid1"/>
    <dgm:cxn modelId="{7DAB9AF0-B1BC-4F0B-B109-781A05BD6EEA}" type="presOf" srcId="{7A7EF8D6-BAEF-4C54-BDEF-415D827ACE0E}" destId="{7F7D0A7B-6CAB-4877-BD4A-F9470B5C3266}" srcOrd="0" destOrd="0" presId="urn:microsoft.com/office/officeart/2005/8/layout/pyramid1"/>
    <dgm:cxn modelId="{2F3478F1-C390-469A-941B-52B001D3C922}" type="presOf" srcId="{7A7EF8D6-BAEF-4C54-BDEF-415D827ACE0E}" destId="{55A0E23E-DFF1-4613-8015-AFFC390F81C7}" srcOrd="1" destOrd="0" presId="urn:microsoft.com/office/officeart/2005/8/layout/pyramid1"/>
    <dgm:cxn modelId="{C083B5FA-89EB-477D-8846-F947B38404E1}" srcId="{1497421B-58CD-468A-8BCA-9A83CB7159F4}" destId="{A9C9ECC5-2783-4E88-9056-05EFBAFAC052}" srcOrd="0" destOrd="0" parTransId="{56C1AB1B-5B42-440D-A28E-455741D95A96}" sibTransId="{E22214CC-57E7-4D61-8851-23B8DD366979}"/>
    <dgm:cxn modelId="{D27B4135-7215-4605-B60C-41EBD472B2EC}" type="presParOf" srcId="{9FCC679C-84A1-45D5-A3A2-D8B7085935C9}" destId="{319BB899-B050-4140-BE95-B9DEFE51075D}" srcOrd="0" destOrd="0" presId="urn:microsoft.com/office/officeart/2005/8/layout/pyramid1"/>
    <dgm:cxn modelId="{57EFFEC1-4A85-45E7-AC94-42B31EEDFFC3}" type="presParOf" srcId="{319BB899-B050-4140-BE95-B9DEFE51075D}" destId="{BAFD27A3-E346-4612-9954-0EA928C74CE0}" srcOrd="0" destOrd="0" presId="urn:microsoft.com/office/officeart/2005/8/layout/pyramid1"/>
    <dgm:cxn modelId="{3384644B-6B4B-462F-A189-D430335412E0}" type="presParOf" srcId="{319BB899-B050-4140-BE95-B9DEFE51075D}" destId="{9A7ED0FD-B7A5-47B9-8DAB-F59A2FF989D0}" srcOrd="1" destOrd="0" presId="urn:microsoft.com/office/officeart/2005/8/layout/pyramid1"/>
    <dgm:cxn modelId="{8D959680-BB98-47DD-BFA0-D06ADCDD3EF2}" type="presParOf" srcId="{9FCC679C-84A1-45D5-A3A2-D8B7085935C9}" destId="{D9CE23D0-2C43-4CAC-BAAA-3D6499B2F856}" srcOrd="1" destOrd="0" presId="urn:microsoft.com/office/officeart/2005/8/layout/pyramid1"/>
    <dgm:cxn modelId="{37F995D7-9AF2-4ADB-98B5-3C909034FC0B}" type="presParOf" srcId="{D9CE23D0-2C43-4CAC-BAAA-3D6499B2F856}" destId="{B4E52969-6788-4F08-95F4-135E2896DB96}" srcOrd="0" destOrd="0" presId="urn:microsoft.com/office/officeart/2005/8/layout/pyramid1"/>
    <dgm:cxn modelId="{9279EAB7-26D0-46C6-AD61-B96D08E02568}" type="presParOf" srcId="{D9CE23D0-2C43-4CAC-BAAA-3D6499B2F856}" destId="{F28609EC-274C-4788-866D-2D120363D220}" srcOrd="1" destOrd="0" presId="urn:microsoft.com/office/officeart/2005/8/layout/pyramid1"/>
    <dgm:cxn modelId="{30CC8D15-8D1D-4563-B7C5-796ADABA5361}" type="presParOf" srcId="{9FCC679C-84A1-45D5-A3A2-D8B7085935C9}" destId="{43AD6039-6656-4C98-8574-9B4BF2E0D878}" srcOrd="2" destOrd="0" presId="urn:microsoft.com/office/officeart/2005/8/layout/pyramid1"/>
    <dgm:cxn modelId="{0F8D052C-5FE9-4180-B7F7-987A203194E7}" type="presParOf" srcId="{43AD6039-6656-4C98-8574-9B4BF2E0D878}" destId="{7F7D0A7B-6CAB-4877-BD4A-F9470B5C3266}" srcOrd="0" destOrd="0" presId="urn:microsoft.com/office/officeart/2005/8/layout/pyramid1"/>
    <dgm:cxn modelId="{0EE42059-D179-4007-8EB1-0547B72FEAED}" type="presParOf" srcId="{43AD6039-6656-4C98-8574-9B4BF2E0D878}" destId="{55A0E23E-DFF1-4613-8015-AFFC390F81C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759A5-B008-4988-8C99-443B7048BDC2}" type="doc">
      <dgm:prSet loTypeId="urn:microsoft.com/office/officeart/2005/8/layout/pyramid1" loCatId="pyramid" qsTypeId="urn:microsoft.com/office/officeart/2005/8/quickstyle/simple3" qsCatId="simple" csTypeId="urn:microsoft.com/office/officeart/2005/8/colors/accent1_5" csCatId="accent1" phldr="1"/>
      <dgm:spPr/>
    </dgm:pt>
    <dgm:pt modelId="{DD60CBEB-9A18-41F3-8C1F-9C6C59B5B433}">
      <dgm:prSet phldrT="[Text]" custT="1"/>
      <dgm:spPr/>
      <dgm:t>
        <a:bodyPr/>
        <a:lstStyle/>
        <a:p>
          <a:endParaRPr lang="en-US" sz="2000" dirty="0"/>
        </a:p>
        <a:p>
          <a:endParaRPr lang="en-US" sz="2000" dirty="0"/>
        </a:p>
        <a:p>
          <a:r>
            <a:rPr lang="en-US" sz="2000" dirty="0"/>
            <a:t>Major Donors </a:t>
          </a:r>
          <a:br>
            <a:rPr lang="en-US" sz="2000" dirty="0"/>
          </a:br>
          <a:r>
            <a:rPr lang="en-US" sz="2000" dirty="0"/>
            <a:t>$25,000+</a:t>
          </a:r>
        </a:p>
      </dgm:t>
    </dgm:pt>
    <dgm:pt modelId="{68F3952F-7375-49AA-9F76-C56D4695C355}" type="parTrans" cxnId="{049C3EDF-A666-4682-B446-C49691D01F7C}">
      <dgm:prSet/>
      <dgm:spPr/>
      <dgm:t>
        <a:bodyPr/>
        <a:lstStyle/>
        <a:p>
          <a:endParaRPr lang="en-US"/>
        </a:p>
      </dgm:t>
    </dgm:pt>
    <dgm:pt modelId="{9070D226-6286-48F3-A9CB-15DD20F28339}" type="sibTrans" cxnId="{049C3EDF-A666-4682-B446-C49691D01F7C}">
      <dgm:prSet/>
      <dgm:spPr/>
      <dgm:t>
        <a:bodyPr/>
        <a:lstStyle/>
        <a:p>
          <a:endParaRPr lang="en-US"/>
        </a:p>
      </dgm:t>
    </dgm:pt>
    <dgm:pt modelId="{882E0456-CAD6-4C6A-908A-6C134202EAA7}">
      <dgm:prSet phldrT="[Text]" custT="1"/>
      <dgm:spPr/>
      <dgm:t>
        <a:bodyPr/>
        <a:lstStyle/>
        <a:p>
          <a:r>
            <a:rPr lang="en-US" sz="2400" dirty="0"/>
            <a:t>Annual Giving</a:t>
          </a:r>
          <a:br>
            <a:rPr lang="en-US" sz="2400" dirty="0"/>
          </a:br>
          <a:r>
            <a:rPr lang="en-US" sz="2400" dirty="0"/>
            <a:t>$1 - $1,000</a:t>
          </a:r>
        </a:p>
      </dgm:t>
    </dgm:pt>
    <dgm:pt modelId="{5C840F44-DD92-4CAD-9E76-569713C14518}" type="parTrans" cxnId="{CBCE834F-A927-424D-8008-324DBD63E140}">
      <dgm:prSet/>
      <dgm:spPr/>
      <dgm:t>
        <a:bodyPr/>
        <a:lstStyle/>
        <a:p>
          <a:endParaRPr lang="en-US"/>
        </a:p>
      </dgm:t>
    </dgm:pt>
    <dgm:pt modelId="{289E9A7E-5AEE-4950-B12C-A8467CC14AE9}" type="sibTrans" cxnId="{CBCE834F-A927-424D-8008-324DBD63E140}">
      <dgm:prSet/>
      <dgm:spPr/>
      <dgm:t>
        <a:bodyPr/>
        <a:lstStyle/>
        <a:p>
          <a:endParaRPr lang="en-US"/>
        </a:p>
      </dgm:t>
    </dgm:pt>
    <dgm:pt modelId="{68C66C73-2E76-4B43-88B2-354F5770D829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$1,000 - $24,999</a:t>
          </a:r>
        </a:p>
      </dgm:t>
    </dgm:pt>
    <dgm:pt modelId="{33A75960-5502-462E-9143-449B475F47D7}" type="parTrans" cxnId="{E7A1BC3C-C8DB-4874-B12E-2670D89CC0C3}">
      <dgm:prSet/>
      <dgm:spPr/>
      <dgm:t>
        <a:bodyPr/>
        <a:lstStyle/>
        <a:p>
          <a:endParaRPr lang="en-US"/>
        </a:p>
      </dgm:t>
    </dgm:pt>
    <dgm:pt modelId="{549B0265-EFCC-4129-BD69-33A56C0BF68F}" type="sibTrans" cxnId="{E7A1BC3C-C8DB-4874-B12E-2670D89CC0C3}">
      <dgm:prSet/>
      <dgm:spPr/>
      <dgm:t>
        <a:bodyPr/>
        <a:lstStyle/>
        <a:p>
          <a:endParaRPr lang="en-US"/>
        </a:p>
      </dgm:t>
    </dgm:pt>
    <dgm:pt modelId="{FB896818-58FF-4462-BBDD-8FAA61C7395F}" type="pres">
      <dgm:prSet presAssocID="{7A6759A5-B008-4988-8C99-443B7048BDC2}" presName="Name0" presStyleCnt="0">
        <dgm:presLayoutVars>
          <dgm:dir/>
          <dgm:animLvl val="lvl"/>
          <dgm:resizeHandles val="exact"/>
        </dgm:presLayoutVars>
      </dgm:prSet>
      <dgm:spPr/>
    </dgm:pt>
    <dgm:pt modelId="{14077CDB-34E2-4794-AE08-571775D1F682}" type="pres">
      <dgm:prSet presAssocID="{DD60CBEB-9A18-41F3-8C1F-9C6C59B5B433}" presName="Name8" presStyleCnt="0"/>
      <dgm:spPr/>
    </dgm:pt>
    <dgm:pt modelId="{98658046-F407-48A2-9019-82AD0FDB61A6}" type="pres">
      <dgm:prSet presAssocID="{DD60CBEB-9A18-41F3-8C1F-9C6C59B5B433}" presName="level" presStyleLbl="node1" presStyleIdx="0" presStyleCnt="3" custScaleX="99758">
        <dgm:presLayoutVars>
          <dgm:chMax val="1"/>
          <dgm:bulletEnabled val="1"/>
        </dgm:presLayoutVars>
      </dgm:prSet>
      <dgm:spPr/>
    </dgm:pt>
    <dgm:pt modelId="{45CE04F3-BF97-4901-8B90-B0EDED974E70}" type="pres">
      <dgm:prSet presAssocID="{DD60CBEB-9A18-41F3-8C1F-9C6C59B5B4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7D37A2-E08F-4D3F-8E16-199256D970CA}" type="pres">
      <dgm:prSet presAssocID="{68C66C73-2E76-4B43-88B2-354F5770D829}" presName="Name8" presStyleCnt="0"/>
      <dgm:spPr/>
    </dgm:pt>
    <dgm:pt modelId="{502B0685-A78D-468E-8547-AFA3E213E65F}" type="pres">
      <dgm:prSet presAssocID="{68C66C73-2E76-4B43-88B2-354F5770D8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864473A5-3CB4-4F55-BF2D-96C108957CA5}" type="pres">
      <dgm:prSet presAssocID="{68C66C73-2E76-4B43-88B2-354F5770D8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DAFA09-C4C7-48DF-ACCB-AD20BA203F18}" type="pres">
      <dgm:prSet presAssocID="{882E0456-CAD6-4C6A-908A-6C134202EAA7}" presName="Name8" presStyleCnt="0"/>
      <dgm:spPr/>
    </dgm:pt>
    <dgm:pt modelId="{8F45F63F-D7B8-4D6A-A13F-C25307D66490}" type="pres">
      <dgm:prSet presAssocID="{882E0456-CAD6-4C6A-908A-6C134202EAA7}" presName="level" presStyleLbl="node1" presStyleIdx="2" presStyleCnt="3">
        <dgm:presLayoutVars>
          <dgm:chMax val="1"/>
          <dgm:bulletEnabled val="1"/>
        </dgm:presLayoutVars>
      </dgm:prSet>
      <dgm:spPr/>
    </dgm:pt>
    <dgm:pt modelId="{5FA88A44-BDC3-48DF-86AE-6053206DE378}" type="pres">
      <dgm:prSet presAssocID="{882E0456-CAD6-4C6A-908A-6C134202EA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FCFE535-2F71-4979-92A6-36F1A240D1B0}" type="presOf" srcId="{882E0456-CAD6-4C6A-908A-6C134202EAA7}" destId="{5FA88A44-BDC3-48DF-86AE-6053206DE378}" srcOrd="1" destOrd="0" presId="urn:microsoft.com/office/officeart/2005/8/layout/pyramid1"/>
    <dgm:cxn modelId="{E7A1BC3C-C8DB-4874-B12E-2670D89CC0C3}" srcId="{7A6759A5-B008-4988-8C99-443B7048BDC2}" destId="{68C66C73-2E76-4B43-88B2-354F5770D829}" srcOrd="1" destOrd="0" parTransId="{33A75960-5502-462E-9143-449B475F47D7}" sibTransId="{549B0265-EFCC-4129-BD69-33A56C0BF68F}"/>
    <dgm:cxn modelId="{8A333462-3B48-4F63-B793-A0BC2EC678D5}" type="presOf" srcId="{68C66C73-2E76-4B43-88B2-354F5770D829}" destId="{864473A5-3CB4-4F55-BF2D-96C108957CA5}" srcOrd="1" destOrd="0" presId="urn:microsoft.com/office/officeart/2005/8/layout/pyramid1"/>
    <dgm:cxn modelId="{CBCE834F-A927-424D-8008-324DBD63E140}" srcId="{7A6759A5-B008-4988-8C99-443B7048BDC2}" destId="{882E0456-CAD6-4C6A-908A-6C134202EAA7}" srcOrd="2" destOrd="0" parTransId="{5C840F44-DD92-4CAD-9E76-569713C14518}" sibTransId="{289E9A7E-5AEE-4950-B12C-A8467CC14AE9}"/>
    <dgm:cxn modelId="{D34D699C-5E24-4326-9EEE-01ED29A044B9}" type="presOf" srcId="{DD60CBEB-9A18-41F3-8C1F-9C6C59B5B433}" destId="{45CE04F3-BF97-4901-8B90-B0EDED974E70}" srcOrd="1" destOrd="0" presId="urn:microsoft.com/office/officeart/2005/8/layout/pyramid1"/>
    <dgm:cxn modelId="{77E70CC3-A0EE-4921-B321-9127198FDAE7}" type="presOf" srcId="{68C66C73-2E76-4B43-88B2-354F5770D829}" destId="{502B0685-A78D-468E-8547-AFA3E213E65F}" srcOrd="0" destOrd="0" presId="urn:microsoft.com/office/officeart/2005/8/layout/pyramid1"/>
    <dgm:cxn modelId="{386D2ED1-FEF9-47E3-8C27-A7686BD835F8}" type="presOf" srcId="{DD60CBEB-9A18-41F3-8C1F-9C6C59B5B433}" destId="{98658046-F407-48A2-9019-82AD0FDB61A6}" srcOrd="0" destOrd="0" presId="urn:microsoft.com/office/officeart/2005/8/layout/pyramid1"/>
    <dgm:cxn modelId="{2D7E9CDD-B5AE-42B7-AC23-9CB6FAB3C5C0}" type="presOf" srcId="{7A6759A5-B008-4988-8C99-443B7048BDC2}" destId="{FB896818-58FF-4462-BBDD-8FAA61C7395F}" srcOrd="0" destOrd="0" presId="urn:microsoft.com/office/officeart/2005/8/layout/pyramid1"/>
    <dgm:cxn modelId="{049C3EDF-A666-4682-B446-C49691D01F7C}" srcId="{7A6759A5-B008-4988-8C99-443B7048BDC2}" destId="{DD60CBEB-9A18-41F3-8C1F-9C6C59B5B433}" srcOrd="0" destOrd="0" parTransId="{68F3952F-7375-49AA-9F76-C56D4695C355}" sibTransId="{9070D226-6286-48F3-A9CB-15DD20F28339}"/>
    <dgm:cxn modelId="{83F2D7E9-FC99-4FFE-A1FE-1DCA36E7BFE7}" type="presOf" srcId="{882E0456-CAD6-4C6A-908A-6C134202EAA7}" destId="{8F45F63F-D7B8-4D6A-A13F-C25307D66490}" srcOrd="0" destOrd="0" presId="urn:microsoft.com/office/officeart/2005/8/layout/pyramid1"/>
    <dgm:cxn modelId="{46EB23B1-AA8E-4E3E-97E9-C6DD18B9FACA}" type="presParOf" srcId="{FB896818-58FF-4462-BBDD-8FAA61C7395F}" destId="{14077CDB-34E2-4794-AE08-571775D1F682}" srcOrd="0" destOrd="0" presId="urn:microsoft.com/office/officeart/2005/8/layout/pyramid1"/>
    <dgm:cxn modelId="{FF4DC097-EF9D-4B2C-AFE9-8C3C67D9F96B}" type="presParOf" srcId="{14077CDB-34E2-4794-AE08-571775D1F682}" destId="{98658046-F407-48A2-9019-82AD0FDB61A6}" srcOrd="0" destOrd="0" presId="urn:microsoft.com/office/officeart/2005/8/layout/pyramid1"/>
    <dgm:cxn modelId="{44EB9852-6599-42B8-BFE6-CDD087D091D5}" type="presParOf" srcId="{14077CDB-34E2-4794-AE08-571775D1F682}" destId="{45CE04F3-BF97-4901-8B90-B0EDED974E70}" srcOrd="1" destOrd="0" presId="urn:microsoft.com/office/officeart/2005/8/layout/pyramid1"/>
    <dgm:cxn modelId="{8C004E5A-4EAF-4067-8D4C-B71344B0D8DA}" type="presParOf" srcId="{FB896818-58FF-4462-BBDD-8FAA61C7395F}" destId="{1A7D37A2-E08F-4D3F-8E16-199256D970CA}" srcOrd="1" destOrd="0" presId="urn:microsoft.com/office/officeart/2005/8/layout/pyramid1"/>
    <dgm:cxn modelId="{7677D6AB-828F-4BD6-B8A4-FFB4D43BC7C3}" type="presParOf" srcId="{1A7D37A2-E08F-4D3F-8E16-199256D970CA}" destId="{502B0685-A78D-468E-8547-AFA3E213E65F}" srcOrd="0" destOrd="0" presId="urn:microsoft.com/office/officeart/2005/8/layout/pyramid1"/>
    <dgm:cxn modelId="{8759BEDE-90F1-4F3E-B82E-7C068471D1B1}" type="presParOf" srcId="{1A7D37A2-E08F-4D3F-8E16-199256D970CA}" destId="{864473A5-3CB4-4F55-BF2D-96C108957CA5}" srcOrd="1" destOrd="0" presId="urn:microsoft.com/office/officeart/2005/8/layout/pyramid1"/>
    <dgm:cxn modelId="{3BB4702A-15F0-4FF9-AE63-4F9DA678D510}" type="presParOf" srcId="{FB896818-58FF-4462-BBDD-8FAA61C7395F}" destId="{E1DAFA09-C4C7-48DF-ACCB-AD20BA203F18}" srcOrd="2" destOrd="0" presId="urn:microsoft.com/office/officeart/2005/8/layout/pyramid1"/>
    <dgm:cxn modelId="{248ECE0F-72EF-430C-9C9C-9E525F1C04CF}" type="presParOf" srcId="{E1DAFA09-C4C7-48DF-ACCB-AD20BA203F18}" destId="{8F45F63F-D7B8-4D6A-A13F-C25307D66490}" srcOrd="0" destOrd="0" presId="urn:microsoft.com/office/officeart/2005/8/layout/pyramid1"/>
    <dgm:cxn modelId="{AD2DC357-CE6E-497B-812C-D335A67B5271}" type="presParOf" srcId="{E1DAFA09-C4C7-48DF-ACCB-AD20BA203F18}" destId="{5FA88A44-BDC3-48DF-86AE-6053206DE37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27A3-E346-4612-9954-0EA928C74CE0}">
      <dsp:nvSpPr>
        <dsp:cNvPr id="0" name=""/>
        <dsp:cNvSpPr/>
      </dsp:nvSpPr>
      <dsp:spPr>
        <a:xfrm>
          <a:off x="3101660" y="0"/>
          <a:ext cx="3101660" cy="1520712"/>
        </a:xfrm>
        <a:prstGeom prst="trapezoid">
          <a:avLst>
            <a:gd name="adj" fmla="val 101981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Major Donors</a:t>
          </a:r>
        </a:p>
      </dsp:txBody>
      <dsp:txXfrm>
        <a:off x="3101660" y="0"/>
        <a:ext cx="3101660" cy="1520712"/>
      </dsp:txXfrm>
    </dsp:sp>
    <dsp:sp modelId="{B4E52969-6788-4F08-95F4-135E2896DB96}">
      <dsp:nvSpPr>
        <dsp:cNvPr id="0" name=""/>
        <dsp:cNvSpPr/>
      </dsp:nvSpPr>
      <dsp:spPr>
        <a:xfrm>
          <a:off x="1550830" y="1520712"/>
          <a:ext cx="6203321" cy="1520712"/>
        </a:xfrm>
        <a:prstGeom prst="trapezoid">
          <a:avLst>
            <a:gd name="adj" fmla="val 101981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636411" y="1520712"/>
        <a:ext cx="4032158" cy="1520712"/>
      </dsp:txXfrm>
    </dsp:sp>
    <dsp:sp modelId="{7F7D0A7B-6CAB-4877-BD4A-F9470B5C3266}">
      <dsp:nvSpPr>
        <dsp:cNvPr id="0" name=""/>
        <dsp:cNvSpPr/>
      </dsp:nvSpPr>
      <dsp:spPr>
        <a:xfrm>
          <a:off x="0" y="3017944"/>
          <a:ext cx="9304982" cy="1520712"/>
        </a:xfrm>
        <a:prstGeom prst="trapezoid">
          <a:avLst>
            <a:gd name="adj" fmla="val 101981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Annual Giving</a:t>
          </a:r>
        </a:p>
      </dsp:txBody>
      <dsp:txXfrm>
        <a:off x="1628371" y="3017944"/>
        <a:ext cx="6048238" cy="1520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58046-F407-48A2-9019-82AD0FDB61A6}">
      <dsp:nvSpPr>
        <dsp:cNvPr id="0" name=""/>
        <dsp:cNvSpPr/>
      </dsp:nvSpPr>
      <dsp:spPr>
        <a:xfrm>
          <a:off x="2712611" y="0"/>
          <a:ext cx="2702776" cy="1806222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Major Donors </a:t>
          </a:r>
          <a:br>
            <a:rPr lang="en-US" sz="2000" kern="1200" dirty="0"/>
          </a:br>
          <a:r>
            <a:rPr lang="en-US" sz="2000" kern="1200" dirty="0"/>
            <a:t>$25,000+</a:t>
          </a:r>
        </a:p>
      </dsp:txBody>
      <dsp:txXfrm>
        <a:off x="2712611" y="0"/>
        <a:ext cx="2702776" cy="1806222"/>
      </dsp:txXfrm>
    </dsp:sp>
    <dsp:sp modelId="{502B0685-A78D-468E-8547-AFA3E213E65F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$1,000 - $24,999</a:t>
          </a:r>
        </a:p>
      </dsp:txBody>
      <dsp:txXfrm>
        <a:off x="2302933" y="1806222"/>
        <a:ext cx="3522133" cy="1806222"/>
      </dsp:txXfrm>
    </dsp:sp>
    <dsp:sp modelId="{8F45F63F-D7B8-4D6A-A13F-C25307D66490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Annual Giving</a:t>
          </a:r>
          <a:br>
            <a:rPr lang="en-US" sz="2400" kern="1200" dirty="0"/>
          </a:br>
          <a:r>
            <a:rPr lang="en-US" sz="2400" kern="1200" dirty="0"/>
            <a:t>$1 - $1,000</a:t>
          </a:r>
        </a:p>
      </dsp:txBody>
      <dsp:txXfrm>
        <a:off x="1422399" y="3612444"/>
        <a:ext cx="5283200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2A90568-A89F-49B6-8FC4-1AA4FAB3F948}" type="datetimeFigureOut"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639C621-B6FE-4031-A7C7-24812F4377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9C621-B6FE-4031-A7C7-24812F43770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9C621-B6FE-4031-A7C7-24812F4377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9C621-B6FE-4031-A7C7-24812F4377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63371-C5C8-4D29-A4E4-B6B663F938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4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86" y="1122363"/>
            <a:ext cx="6788661" cy="2387600"/>
          </a:xfrm>
        </p:spPr>
        <p:txBody>
          <a:bodyPr anchor="b"/>
          <a:lstStyle>
            <a:lvl1pPr marL="0" indent="0" algn="l">
              <a:buFont typeface="Calibri Light" panose="020F0302020204030204" pitchFamily="34" charset="0"/>
              <a:buNone/>
              <a:defRPr sz="6000" b="1">
                <a:solidFill>
                  <a:srgbClr val="2535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951" y="3613613"/>
            <a:ext cx="567356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286" y="2564666"/>
            <a:ext cx="6788661" cy="2387600"/>
          </a:xfrm>
        </p:spPr>
        <p:txBody>
          <a:bodyPr anchor="b"/>
          <a:lstStyle>
            <a:lvl1pPr marL="630238" indent="-630238" algn="l">
              <a:buFont typeface="Calibri Light" panose="020F0302020204030204" pitchFamily="34" charset="0"/>
              <a:buNone/>
              <a:defRPr sz="6000" b="1">
                <a:solidFill>
                  <a:srgbClr val="2535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I. 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181AD-3B01-C92D-7F1F-E416933500BF}"/>
              </a:ext>
            </a:extLst>
          </p:cNvPr>
          <p:cNvSpPr txBox="1"/>
          <p:nvPr userDrawn="1"/>
        </p:nvSpPr>
        <p:spPr>
          <a:xfrm>
            <a:off x="65988" y="5731497"/>
            <a:ext cx="3780148" cy="1126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9F5E-AE26-884E-2495-12597445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420A-F67B-EAA1-810A-A914C1B8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57E0-173D-ABA0-714F-D490B554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439D-BE8A-C872-804C-8CEC0789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955C9-C806-4A1B-2E7D-42506888B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0269" y="5436973"/>
            <a:ext cx="2671461" cy="1118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6DEE2-B581-E3A8-D00B-4F79AF1449F0}"/>
              </a:ext>
            </a:extLst>
          </p:cNvPr>
          <p:cNvSpPr txBox="1"/>
          <p:nvPr userDrawn="1"/>
        </p:nvSpPr>
        <p:spPr>
          <a:xfrm>
            <a:off x="1524000" y="3498526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chemeClr val="tx1"/>
                </a:solidFill>
                <a:latin typeface="Helvetica" pitchFamily="2" charset="0"/>
              </a:rPr>
              <a:t>FY 2025 </a:t>
            </a:r>
            <a:r>
              <a:rPr lang="en-US" sz="25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Strategic Plan Alignment </a:t>
            </a:r>
            <a:r>
              <a:rPr lang="en-US" sz="250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and Budget Presentation</a:t>
            </a:r>
            <a:endParaRPr lang="en-US" sz="25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62FBC5-E2A2-91BE-C105-3E5A28D97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19" r="32239" b="33828"/>
          <a:stretch/>
        </p:blipFill>
        <p:spPr>
          <a:xfrm>
            <a:off x="11353800" y="6122961"/>
            <a:ext cx="735871" cy="61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08F43-F6C4-7280-AF99-2ABFD25A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624C-D26C-B177-27BB-E7284F918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0248-286C-C334-5061-27E123B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3FB42-549A-68BC-D6A9-338F2572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36CE-F56A-A2C4-A62F-E46F6B7A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62FBC5-E2A2-91BE-C105-3E5A28D97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19" r="32239" b="33828"/>
          <a:stretch/>
        </p:blipFill>
        <p:spPr>
          <a:xfrm>
            <a:off x="11353800" y="6122961"/>
            <a:ext cx="735871" cy="61503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0248-286C-C334-5061-27E123B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3FB42-549A-68BC-D6A9-338F2572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36CE-F56A-A2C4-A62F-E46F6B7A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24FAA3-C490-44C9-894C-63BC6C09F3ED}"/>
              </a:ext>
            </a:extLst>
          </p:cNvPr>
          <p:cNvSpPr txBox="1">
            <a:spLocks/>
          </p:cNvSpPr>
          <p:nvPr userDrawn="1"/>
        </p:nvSpPr>
        <p:spPr>
          <a:xfrm rot="20271913">
            <a:off x="231180" y="2236985"/>
            <a:ext cx="11539759" cy="199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2">
                    <a:lumMod val="50000"/>
                    <a:alpha val="30000"/>
                  </a:schemeClr>
                </a:solidFill>
                <a:latin typeface="Acumin Pro Black" panose="020B0904020202020204" pitchFamily="34" charset="0"/>
              </a:rPr>
              <a:t>Slide for instruction purposes only. Please do not include in final presentation slide deck.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027CE-99F3-13AD-A789-4067A06FC052}"/>
              </a:ext>
            </a:extLst>
          </p:cNvPr>
          <p:cNvSpPr txBox="1"/>
          <p:nvPr userDrawn="1"/>
        </p:nvSpPr>
        <p:spPr>
          <a:xfrm>
            <a:off x="638355" y="1690688"/>
            <a:ext cx="11007305" cy="440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Steps to complete the slides for the campus presentations:</a:t>
            </a:r>
          </a:p>
          <a:p>
            <a:pPr marL="238125" indent="-238125"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Choose Action (Keep Doing, Stop, Start):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Keep (x2)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: If the division/college is keeping or expanding an action that has proven to be valuable and contributes positively to the strategic plan.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Stop (x3)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: If the division/college is discontinuing or ending a particular activity.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Start (x1)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: If the division/college is initiating something new or beginning a new endeavor.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38125" indent="-238125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Specify the Topic: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Fill in the blank with the specific subject or area being addressed. This could be a project, task, or broader concept.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38125" indent="-238125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State the Reason for Action: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Clearly articulate the rationale behind the chosen action. Why is the division/college keeping, stopping, or starting this particular topic.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38125" indent="-238125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Align with Priority/Goal: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Choose the strategic plan priority and goal the action aligns with for the topic. This helps to connect the decision with the broader university plan.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38125" indent="-238125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Highlight Measurable Impact: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Provide the measurable impact. This could be in terms of outcomes, results, or benefits.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38125" indent="-238125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Relate to Pillar: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Connect the proposed action to a foundational pillar (enrollment, retention, completion, or agility.) 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38125" indent="-238125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Supportive Data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38125" indent="-238125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Resources / Collaborations Required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DFA27A-CD1D-08D0-6B94-EED75C5AB0A6}"/>
              </a:ext>
            </a:extLst>
          </p:cNvPr>
          <p:cNvSpPr txBox="1">
            <a:spLocks/>
          </p:cNvSpPr>
          <p:nvPr userDrawn="1"/>
        </p:nvSpPr>
        <p:spPr>
          <a:xfrm>
            <a:off x="776377" y="441325"/>
            <a:ext cx="107298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Strategic Plan Alignment and Budget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58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553F-DF9C-92FF-875F-D4B9DE5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91466-BCEF-FC8D-9147-323AA8EE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05E6-7650-C1C2-D30E-2C82E684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1612C-8C54-EF9E-D289-7CBE19E2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462A6-E4EC-1A6F-508C-A38089895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19" r="32239" b="33828"/>
          <a:stretch/>
        </p:blipFill>
        <p:spPr>
          <a:xfrm>
            <a:off x="11353800" y="6122961"/>
            <a:ext cx="735871" cy="6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644BD-351D-077C-3390-554623DD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A6AE2-2630-FD27-A83B-DB1A20264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D89D-96CD-7A71-C870-8960D14F1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A1C6-2DC8-8148-8DFC-42644C93EEC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40155-FFB4-1F36-7CFA-9A3F68A71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140B-EFC3-47C1-DB93-871AC419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966-CD51-9BF7-1493-1558CA88B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567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 Advancement</a:t>
            </a:r>
          </a:p>
        </p:txBody>
      </p:sp>
    </p:spTree>
    <p:extLst>
      <p:ext uri="{BB962C8B-B14F-4D97-AF65-F5344CB8AC3E}">
        <p14:creationId xmlns:p14="http://schemas.microsoft.com/office/powerpoint/2010/main" val="319413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Supportive Data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3200" i="1" dirty="0">
              <a:solidFill>
                <a:srgbClr val="F0521E"/>
              </a:solidFill>
              <a:latin typeface="Helvetica Oblique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6C1DDC-E33F-3775-E73D-331D301469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09700" y="1747583"/>
            <a:ext cx="4686300" cy="39909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CDA4F-64C2-C7F4-A0CA-7A0DFA0B0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85" y="1665049"/>
            <a:ext cx="1670059" cy="4448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F854D-CEA5-5ADF-DF0C-9B2D4AA9FE52}"/>
              </a:ext>
            </a:extLst>
          </p:cNvPr>
          <p:cNvSpPr txBox="1"/>
          <p:nvPr/>
        </p:nvSpPr>
        <p:spPr>
          <a:xfrm>
            <a:off x="3225938" y="106146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SHSU Fact Book – Fall 2023 Enrollment: Geographic</a:t>
            </a:r>
          </a:p>
        </p:txBody>
      </p:sp>
    </p:spTree>
    <p:extLst>
      <p:ext uri="{BB962C8B-B14F-4D97-AF65-F5344CB8AC3E}">
        <p14:creationId xmlns:p14="http://schemas.microsoft.com/office/powerpoint/2010/main" val="145174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54BCC-07D6-5034-595E-EA0B2551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544537-0874-9962-A4E6-AB420D7A39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0173151"/>
              </p:ext>
            </p:extLst>
          </p:nvPr>
        </p:nvGraphicFramePr>
        <p:xfrm>
          <a:off x="979344" y="1575368"/>
          <a:ext cx="10374456" cy="46216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74456">
                  <a:extLst>
                    <a:ext uri="{9D8B030D-6E8A-4147-A177-3AD203B41FA5}">
                      <a16:colId xmlns:a16="http://schemas.microsoft.com/office/drawing/2014/main" val="2981795826"/>
                    </a:ext>
                  </a:extLst>
                </a:gridCol>
              </a:tblGrid>
              <a:tr h="192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Statement: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The division plans to </a:t>
                      </a: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KEEP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 Sam Houston Memorial Museum &amp; Republic of TX Presidential Library’s programming efforts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because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 programs create meaningful engagement opportunities and help build awareness of the Museum and University.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This action aligns with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Priority 3: Elevate the reputation and visibility of SHSU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and will have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positive impact connecting the public to the university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in achieving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Pillar 1 - Enrollment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37"/>
                  </a:ext>
                </a:extLst>
              </a:tr>
              <a:tr h="13146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Supporting Data: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 Sam Houston Memorial Museum &amp; Republic of Texas Presidential Library is the “front porch” of the university, creating recruiting and enrollment opportunities for prospective students and families.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50713"/>
                  </a:ext>
                </a:extLst>
              </a:tr>
              <a:tr h="1011237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Resources / Collaborations Required: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New partnership with Enrollment Success (i.e. Visitor Center, JR. Bearkats) to promote recruiting opportunities. 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70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BFA7D-BFDE-FF46-A038-0DCFC2D8D2A5}"/>
              </a:ext>
            </a:extLst>
          </p:cNvPr>
          <p:cNvSpPr txBox="1">
            <a:spLocks/>
          </p:cNvSpPr>
          <p:nvPr/>
        </p:nvSpPr>
        <p:spPr>
          <a:xfrm>
            <a:off x="990600" y="352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2025 Keep Doing</a:t>
            </a:r>
          </a:p>
        </p:txBody>
      </p:sp>
    </p:spTree>
    <p:extLst>
      <p:ext uri="{BB962C8B-B14F-4D97-AF65-F5344CB8AC3E}">
        <p14:creationId xmlns:p14="http://schemas.microsoft.com/office/powerpoint/2010/main" val="245188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351BC-AF91-7944-27B1-65DB6329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A75C3-C3DF-447F-840A-2C0FFA50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953879"/>
            <a:ext cx="5129784" cy="49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0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54BCC-07D6-5034-595E-EA0B2551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544537-0874-9962-A4E6-AB420D7A39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1642515"/>
              </p:ext>
            </p:extLst>
          </p:nvPr>
        </p:nvGraphicFramePr>
        <p:xfrm>
          <a:off x="979344" y="1575368"/>
          <a:ext cx="10374456" cy="486695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74456">
                  <a:extLst>
                    <a:ext uri="{9D8B030D-6E8A-4147-A177-3AD203B41FA5}">
                      <a16:colId xmlns:a16="http://schemas.microsoft.com/office/drawing/2014/main" val="2981795826"/>
                    </a:ext>
                  </a:extLst>
                </a:gridCol>
              </a:tblGrid>
              <a:tr h="192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Statement: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The division plans to </a:t>
                      </a: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STOP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Alumni annual membership dues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because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annual memberships create donor confusion and increase the number of asks from SHSU. Asking for specific dollar amounts creates a barrier to increased giving and philanthropic engagement.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This action aligns with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Priority 3: Elevate the reputation and visibility of SHSU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and will have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 increase in alumni engagement and help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 in achieving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Pillar 4 - Agility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37"/>
                  </a:ext>
                </a:extLst>
              </a:tr>
              <a:tr h="13146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Supporting Data: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Data shows that people under 40 are no longer joining membership organizations. Many universities have cut the traditional alumni association model and replaced it with a new networking model. 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All graduating students will now be “members” of the Alumni Association with a new emphasis on “Lifetime Membership” which will provide alumni access to career connections, networking opportunities, and special events.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50713"/>
                  </a:ext>
                </a:extLst>
              </a:tr>
              <a:tr h="1011237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Resources / Collaborations Recovered: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Eliminating mass mailing for annual membership dues will help reduce the annual spending on print/postage.</a:t>
                      </a:r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70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BFA7D-BFDE-FF46-A038-0DCFC2D8D2A5}"/>
              </a:ext>
            </a:extLst>
          </p:cNvPr>
          <p:cNvSpPr txBox="1">
            <a:spLocks/>
          </p:cNvSpPr>
          <p:nvPr/>
        </p:nvSpPr>
        <p:spPr>
          <a:xfrm>
            <a:off x="990600" y="352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2025 Stop Doing</a:t>
            </a:r>
          </a:p>
        </p:txBody>
      </p:sp>
    </p:spTree>
    <p:extLst>
      <p:ext uri="{BB962C8B-B14F-4D97-AF65-F5344CB8AC3E}">
        <p14:creationId xmlns:p14="http://schemas.microsoft.com/office/powerpoint/2010/main" val="357198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peaking at a banquet&#10;&#10;Description automatically generated">
            <a:extLst>
              <a:ext uri="{FF2B5EF4-FFF2-40B4-BE49-F238E27FC236}">
                <a16:creationId xmlns:a16="http://schemas.microsoft.com/office/drawing/2014/main" id="{E50492E1-769B-896A-09EA-28616C0C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321734"/>
            <a:ext cx="4368676" cy="2905170"/>
          </a:xfrm>
          <a:prstGeom prst="rect">
            <a:avLst/>
          </a:prstGeom>
        </p:spPr>
      </p:pic>
      <p:pic>
        <p:nvPicPr>
          <p:cNvPr id="6" name="Picture 5" descr="Several framed pictures on a table&#10;&#10;Description automatically generated">
            <a:extLst>
              <a:ext uri="{FF2B5EF4-FFF2-40B4-BE49-F238E27FC236}">
                <a16:creationId xmlns:a16="http://schemas.microsoft.com/office/drawing/2014/main" id="{43951F5A-C23D-8838-5619-265A6076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74" y="3631096"/>
            <a:ext cx="4151218" cy="27605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for a alumni association&#10;&#10;Description automatically generated">
            <a:extLst>
              <a:ext uri="{FF2B5EF4-FFF2-40B4-BE49-F238E27FC236}">
                <a16:creationId xmlns:a16="http://schemas.microsoft.com/office/drawing/2014/main" id="{F894204B-2589-064C-3F8B-E80C53661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153522"/>
            <a:ext cx="5426764" cy="44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54BCC-07D6-5034-595E-EA0B2551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544537-0874-9962-A4E6-AB420D7A39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8991009"/>
              </p:ext>
            </p:extLst>
          </p:nvPr>
        </p:nvGraphicFramePr>
        <p:xfrm>
          <a:off x="979344" y="1575368"/>
          <a:ext cx="10374456" cy="460359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74456">
                  <a:extLst>
                    <a:ext uri="{9D8B030D-6E8A-4147-A177-3AD203B41FA5}">
                      <a16:colId xmlns:a16="http://schemas.microsoft.com/office/drawing/2014/main" val="2981795826"/>
                    </a:ext>
                  </a:extLst>
                </a:gridCol>
              </a:tblGrid>
              <a:tr h="192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Statement: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The division plans to </a:t>
                      </a: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STOP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hosting alumni/donor events that limited or no ROI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because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these events do not support the vision of stewardship and do not align with the new plans of Advancement.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sz="1900" b="0" kern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This action aligns with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Priority 3 – Elevate the reputation and visibility of SHSU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and will have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 more effective use of expenditures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 in achieving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Pillar 4 - Agility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37"/>
                  </a:ext>
                </a:extLst>
              </a:tr>
              <a:tr h="13146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Supporting Data: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Events will be strategically planned and organized with a purpose. Simple attendance will no longer be a KPI for UA-events; instead, KPIs will be focused on relationships and stewardship for future return/investment at SHSU. (Events like Face-to-Face Scholarship Luncheon, Alumni Lifetime Member Dinner, Distinguished Alumni Gala, and the Sam Houston 79 business awards luncheon will continue.)</a:t>
                      </a:r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50713"/>
                  </a:ext>
                </a:extLst>
              </a:tr>
              <a:tr h="1011237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Resources / Collaborations Recovered: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Eliminating specific events that have no ROI will help reduce expenditures in event expenses (catering, decorations, invitations, etc.).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70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BFA7D-BFDE-FF46-A038-0DCFC2D8D2A5}"/>
              </a:ext>
            </a:extLst>
          </p:cNvPr>
          <p:cNvSpPr txBox="1">
            <a:spLocks/>
          </p:cNvSpPr>
          <p:nvPr/>
        </p:nvSpPr>
        <p:spPr>
          <a:xfrm>
            <a:off x="990600" y="352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2025 Stop Doing</a:t>
            </a:r>
          </a:p>
        </p:txBody>
      </p:sp>
    </p:spTree>
    <p:extLst>
      <p:ext uri="{BB962C8B-B14F-4D97-AF65-F5344CB8AC3E}">
        <p14:creationId xmlns:p14="http://schemas.microsoft.com/office/powerpoint/2010/main" val="63655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54BCC-07D6-5034-595E-EA0B2551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544537-0874-9962-A4E6-AB420D7A39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6328014"/>
              </p:ext>
            </p:extLst>
          </p:nvPr>
        </p:nvGraphicFramePr>
        <p:xfrm>
          <a:off x="979344" y="1575368"/>
          <a:ext cx="10374456" cy="4714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74456">
                  <a:extLst>
                    <a:ext uri="{9D8B030D-6E8A-4147-A177-3AD203B41FA5}">
                      <a16:colId xmlns:a16="http://schemas.microsoft.com/office/drawing/2014/main" val="2981795826"/>
                    </a:ext>
                  </a:extLst>
                </a:gridCol>
              </a:tblGrid>
              <a:tr h="192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Statement: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The division plans to </a:t>
                      </a: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STOP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mass mailings (i.e. gift receipts, appeals, invitations)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because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technology allows for more effective ways to communicate with alumni and donors.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This action aligns with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Priority 3 – Elevate the reputation and visibility of SHSU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and will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have more effective uses for expenditures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in achieving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Pillar 4 - Agility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37"/>
                  </a:ext>
                </a:extLst>
              </a:tr>
              <a:tr h="13146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Supporting Data: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Eliminating mail doesn’t mean all communication will end, nor does it mean we will </a:t>
                      </a:r>
                      <a:r>
                        <a:rPr lang="en-US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over-send</a:t>
                      </a:r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communication via email. Instead, UA will use technology/AI to strategically communicate with its constituents. An emphasis on newsletters, social media, calendars/newsfeeds, will be enhanced.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50713"/>
                  </a:ext>
                </a:extLst>
              </a:tr>
              <a:tr h="1011237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Resources / Collaborations Recovered: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Eliminating mass mailing for gift receipts, appeals, and invitations will help reduce the annual spending on print/postage. The expenditure will be better used on AI technology (i.e. </a:t>
                      </a:r>
                      <a:r>
                        <a:rPr lang="en-US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EverTrue</a:t>
                      </a:r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Scalefunder</a:t>
                      </a:r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Approximately $100,000 is needed for </a:t>
                      </a:r>
                      <a:r>
                        <a:rPr lang="en-US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new</a:t>
                      </a:r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software purchases (annually). 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70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BFA7D-BFDE-FF46-A038-0DCFC2D8D2A5}"/>
              </a:ext>
            </a:extLst>
          </p:cNvPr>
          <p:cNvSpPr txBox="1">
            <a:spLocks/>
          </p:cNvSpPr>
          <p:nvPr/>
        </p:nvSpPr>
        <p:spPr>
          <a:xfrm>
            <a:off x="990600" y="352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2025 Stop Doing</a:t>
            </a:r>
          </a:p>
        </p:txBody>
      </p:sp>
    </p:spTree>
    <p:extLst>
      <p:ext uri="{BB962C8B-B14F-4D97-AF65-F5344CB8AC3E}">
        <p14:creationId xmlns:p14="http://schemas.microsoft.com/office/powerpoint/2010/main" val="67523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Supportive Data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3200" i="1" dirty="0">
              <a:solidFill>
                <a:srgbClr val="F0521E"/>
              </a:solidFill>
              <a:latin typeface="Helvetica Oblique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F46BAD-B476-9A64-0AB9-72F8AD234C4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2579542"/>
              </p:ext>
            </p:extLst>
          </p:nvPr>
        </p:nvGraphicFramePr>
        <p:xfrm>
          <a:off x="421481" y="1277937"/>
          <a:ext cx="11349037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93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54BCC-07D6-5034-595E-EA0B2551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544537-0874-9962-A4E6-AB420D7A39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6090482"/>
              </p:ext>
            </p:extLst>
          </p:nvPr>
        </p:nvGraphicFramePr>
        <p:xfrm>
          <a:off x="979344" y="1575368"/>
          <a:ext cx="10374456" cy="4439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74456">
                  <a:extLst>
                    <a:ext uri="{9D8B030D-6E8A-4147-A177-3AD203B41FA5}">
                      <a16:colId xmlns:a16="http://schemas.microsoft.com/office/drawing/2014/main" val="2981795826"/>
                    </a:ext>
                  </a:extLst>
                </a:gridCol>
              </a:tblGrid>
              <a:tr h="192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Statement: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The division plans to </a:t>
                      </a: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START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 Leadership Annual Giving Program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because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 will bridge the gap between annual giving and major gifts.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This action aligns with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Priority 3: Elevate the reputation and visibility of SHSU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and will have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 positive impact in creating a vetted giving pipeline for Development Officers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in achieving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Pillar 4 - Agility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37"/>
                  </a:ext>
                </a:extLst>
              </a:tr>
              <a:tr h="13146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Supporting Data: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See next slides.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50713"/>
                  </a:ext>
                </a:extLst>
              </a:tr>
              <a:tr h="1011237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Resources / Collaborations Required: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Budget for new Leadership Annual Giving Officer positions (2) is required; approximately $67,000 in salary/benefits is needed per position. 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70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BFA7D-BFDE-FF46-A038-0DCFC2D8D2A5}"/>
              </a:ext>
            </a:extLst>
          </p:cNvPr>
          <p:cNvSpPr txBox="1">
            <a:spLocks/>
          </p:cNvSpPr>
          <p:nvPr/>
        </p:nvSpPr>
        <p:spPr>
          <a:xfrm>
            <a:off x="990600" y="352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2025 Start Doing</a:t>
            </a:r>
          </a:p>
        </p:txBody>
      </p:sp>
    </p:spTree>
    <p:extLst>
      <p:ext uri="{BB962C8B-B14F-4D97-AF65-F5344CB8AC3E}">
        <p14:creationId xmlns:p14="http://schemas.microsoft.com/office/powerpoint/2010/main" val="416000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Division of University Advancement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8137" y="1562986"/>
            <a:ext cx="10515600" cy="461397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2024 Fundraising Efforts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of April 5, $17.2M raised of $23M goal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Current fundraising staff</a:t>
            </a:r>
          </a:p>
          <a:p>
            <a:pPr lvl="2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FT staff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Fundraising needs of university 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2025 NEED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Leadership Annual Giving program </a:t>
            </a:r>
          </a:p>
          <a:p>
            <a:pPr lvl="2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prospects from 1% to 3% </a:t>
            </a:r>
          </a:p>
        </p:txBody>
      </p:sp>
    </p:spTree>
    <p:extLst>
      <p:ext uri="{BB962C8B-B14F-4D97-AF65-F5344CB8AC3E}">
        <p14:creationId xmlns:p14="http://schemas.microsoft.com/office/powerpoint/2010/main" val="367009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Division of University Advancement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Departments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Advancement Services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Alumni Relations &amp; Annual Giving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Development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Donor Relations 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Sam Houston Memorial Museum &amp; Republic of Texas Presidential Library</a:t>
            </a:r>
          </a:p>
          <a:p>
            <a:pPr lvl="1"/>
            <a:endParaRPr lang="en-US" sz="2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31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0A7E-9B98-6A59-95D6-0CFF37D1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379802"/>
            <a:ext cx="11623829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Division of University Advancement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3F5510-D5D3-7A76-5348-7B054555F8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5479" y="1743247"/>
          <a:ext cx="9304982" cy="456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8D741E5B-445B-1DBF-73E8-677ABA380ED5}"/>
              </a:ext>
            </a:extLst>
          </p:cNvPr>
          <p:cNvSpPr/>
          <p:nvPr/>
        </p:nvSpPr>
        <p:spPr>
          <a:xfrm rot="16200000">
            <a:off x="5305479" y="3854648"/>
            <a:ext cx="1604984" cy="7086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F94B30-ED1C-98A2-547C-646D063A4939}"/>
              </a:ext>
            </a:extLst>
          </p:cNvPr>
          <p:cNvCxnSpPr>
            <a:cxnSpLocks/>
          </p:cNvCxnSpPr>
          <p:nvPr/>
        </p:nvCxnSpPr>
        <p:spPr>
          <a:xfrm flipH="1">
            <a:off x="8371000" y="3690853"/>
            <a:ext cx="653358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C0B746-7FF6-EF70-CB6A-BAB0EB4230A7}"/>
              </a:ext>
            </a:extLst>
          </p:cNvPr>
          <p:cNvSpPr txBox="1"/>
          <p:nvPr/>
        </p:nvSpPr>
        <p:spPr>
          <a:xfrm>
            <a:off x="9182921" y="3209314"/>
            <a:ext cx="2608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Officers</a:t>
            </a:r>
            <a:br>
              <a:rPr lang="en-US" dirty="0"/>
            </a:br>
            <a:r>
              <a:rPr lang="en-US" dirty="0"/>
              <a:t>- Currently responsible for gifts of $1,000+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009B58-7568-8104-7D3F-22C3BD566821}"/>
              </a:ext>
            </a:extLst>
          </p:cNvPr>
          <p:cNvCxnSpPr>
            <a:cxnSpLocks/>
          </p:cNvCxnSpPr>
          <p:nvPr/>
        </p:nvCxnSpPr>
        <p:spPr>
          <a:xfrm>
            <a:off x="1602463" y="5441133"/>
            <a:ext cx="579422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BB7DCE-523D-65E1-1A4C-2635908E3E94}"/>
              </a:ext>
            </a:extLst>
          </p:cNvPr>
          <p:cNvSpPr txBox="1"/>
          <p:nvPr/>
        </p:nvSpPr>
        <p:spPr>
          <a:xfrm>
            <a:off x="134284" y="5175545"/>
            <a:ext cx="187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Annual Giving </a:t>
            </a:r>
            <a:br>
              <a:rPr lang="en-US" sz="1600" dirty="0"/>
            </a:br>
            <a:r>
              <a:rPr lang="en-US" sz="1600" dirty="0"/>
              <a:t>- Responsible for gifts of $1 - $1,000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2EB52-2E76-33CA-FCEC-C7581BC6714A}"/>
              </a:ext>
            </a:extLst>
          </p:cNvPr>
          <p:cNvSpPr txBox="1"/>
          <p:nvPr/>
        </p:nvSpPr>
        <p:spPr>
          <a:xfrm>
            <a:off x="4298886" y="1251448"/>
            <a:ext cx="35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Current</a:t>
            </a:r>
            <a:r>
              <a:rPr lang="en-US" dirty="0"/>
              <a:t> UA Fundraising Structure</a:t>
            </a:r>
          </a:p>
        </p:txBody>
      </p:sp>
    </p:spTree>
    <p:extLst>
      <p:ext uri="{BB962C8B-B14F-4D97-AF65-F5344CB8AC3E}">
        <p14:creationId xmlns:p14="http://schemas.microsoft.com/office/powerpoint/2010/main" val="204689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E3CB1C-BCF6-C62A-6B49-FEDD26B41D7A}"/>
              </a:ext>
            </a:extLst>
          </p:cNvPr>
          <p:cNvGraphicFramePr/>
          <p:nvPr/>
        </p:nvGraphicFramePr>
        <p:xfrm>
          <a:off x="2032000" y="12193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370079-5E44-FC2D-3991-B6A5CD68608F}"/>
              </a:ext>
            </a:extLst>
          </p:cNvPr>
          <p:cNvSpPr txBox="1"/>
          <p:nvPr/>
        </p:nvSpPr>
        <p:spPr>
          <a:xfrm>
            <a:off x="601098" y="5269278"/>
            <a:ext cx="1805738" cy="738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Annual Giving</a:t>
            </a:r>
            <a:br>
              <a:rPr lang="en-US" sz="1400" dirty="0"/>
            </a:br>
            <a:r>
              <a:rPr lang="en-US" sz="1400" dirty="0"/>
              <a:t>Call Center</a:t>
            </a:r>
            <a:br>
              <a:rPr lang="en-US" sz="1400" dirty="0"/>
            </a:br>
            <a:r>
              <a:rPr lang="en-US" sz="1400" dirty="0"/>
              <a:t>Alumni Relations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9E908-D277-F83D-36F7-32B3887DC3C7}"/>
              </a:ext>
            </a:extLst>
          </p:cNvPr>
          <p:cNvSpPr txBox="1"/>
          <p:nvPr/>
        </p:nvSpPr>
        <p:spPr>
          <a:xfrm>
            <a:off x="3304515" y="1688719"/>
            <a:ext cx="175033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Development Officers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92678-3BC8-C628-F35D-41A687D03B48}"/>
              </a:ext>
            </a:extLst>
          </p:cNvPr>
          <p:cNvSpPr txBox="1"/>
          <p:nvPr/>
        </p:nvSpPr>
        <p:spPr>
          <a:xfrm>
            <a:off x="601098" y="3241222"/>
            <a:ext cx="2122751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PIPELINE GAP: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Prospects are currently </a:t>
            </a:r>
            <a:r>
              <a:rPr lang="en-US" i="1" dirty="0">
                <a:solidFill>
                  <a:schemeClr val="bg1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being engaged 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25DF744-BAD1-EAE9-72C5-B313B8969E48}"/>
              </a:ext>
            </a:extLst>
          </p:cNvPr>
          <p:cNvSpPr/>
          <p:nvPr/>
        </p:nvSpPr>
        <p:spPr>
          <a:xfrm rot="10800000">
            <a:off x="2779557" y="2961678"/>
            <a:ext cx="1048551" cy="1934089"/>
          </a:xfrm>
          <a:prstGeom prst="rightBrace">
            <a:avLst>
              <a:gd name="adj1" fmla="val 8333"/>
              <a:gd name="adj2" fmla="val 49278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52803-E61A-4754-0C8F-13E02E95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71202"/>
            <a:ext cx="11623829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Division of University Advancement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95295-1BA8-EF15-F03D-F210E7571EC3}"/>
              </a:ext>
            </a:extLst>
          </p:cNvPr>
          <p:cNvSpPr txBox="1"/>
          <p:nvPr/>
        </p:nvSpPr>
        <p:spPr>
          <a:xfrm>
            <a:off x="8784805" y="3259410"/>
            <a:ext cx="2122751" cy="92333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*NEW*</a:t>
            </a:r>
            <a:br>
              <a:rPr lang="en-US" dirty="0"/>
            </a:br>
            <a:r>
              <a:rPr lang="en-US" dirty="0"/>
              <a:t>Leadership Annual Giving Officers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6C328-FB8B-C470-5C4D-217CEFF41EF5}"/>
              </a:ext>
            </a:extLst>
          </p:cNvPr>
          <p:cNvSpPr txBox="1"/>
          <p:nvPr/>
        </p:nvSpPr>
        <p:spPr>
          <a:xfrm>
            <a:off x="4298886" y="778187"/>
            <a:ext cx="35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Future Fundraising Structure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479EC2-8EF2-026A-879F-15AD643F72B4}"/>
              </a:ext>
            </a:extLst>
          </p:cNvPr>
          <p:cNvCxnSpPr>
            <a:cxnSpLocks/>
          </p:cNvCxnSpPr>
          <p:nvPr/>
        </p:nvCxnSpPr>
        <p:spPr>
          <a:xfrm flipH="1">
            <a:off x="8131447" y="3740848"/>
            <a:ext cx="65335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3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86" y="581891"/>
            <a:ext cx="6389225" cy="1446414"/>
          </a:xfrm>
        </p:spPr>
        <p:txBody>
          <a:bodyPr>
            <a:noAutofit/>
          </a:bodyPr>
          <a:lstStyle/>
          <a:p>
            <a:r>
              <a:rPr lang="en-US" sz="4800" dirty="0"/>
              <a:t>Leadership Annual Giving Program</a:t>
            </a:r>
            <a:endParaRPr lang="en-US" sz="4800" dirty="0">
              <a:solidFill>
                <a:srgbClr val="25356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85" y="2352502"/>
            <a:ext cx="7080235" cy="350797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67575"/>
                </a:solidFill>
              </a:rPr>
              <a:t>The benefits:</a:t>
            </a:r>
          </a:p>
          <a:p>
            <a:r>
              <a:rPr lang="en-US" dirty="0"/>
              <a:t>Allows </a:t>
            </a:r>
            <a:r>
              <a:rPr lang="en-US" b="0" dirty="0"/>
              <a:t>MGO’s to focus on portfolios where                prospects have higher MG affinity scores.</a:t>
            </a:r>
          </a:p>
          <a:p>
            <a:r>
              <a:rPr lang="en-US" b="0" dirty="0"/>
              <a:t>Thusly, </a:t>
            </a:r>
            <a:r>
              <a:rPr lang="en-US" dirty="0"/>
              <a:t>Builds</a:t>
            </a:r>
            <a:r>
              <a:rPr lang="en-US" b="0" dirty="0"/>
              <a:t> future MG pipelines</a:t>
            </a:r>
          </a:p>
          <a:p>
            <a:r>
              <a:rPr lang="en-US" dirty="0"/>
              <a:t>Encourages</a:t>
            </a:r>
            <a:r>
              <a:rPr lang="en-US" b="0" dirty="0"/>
              <a:t> loyal donors that do not have wealth to participate</a:t>
            </a:r>
          </a:p>
          <a:p>
            <a:r>
              <a:rPr lang="en-US" dirty="0"/>
              <a:t>Creates </a:t>
            </a:r>
            <a:r>
              <a:rPr lang="en-US" b="0" dirty="0"/>
              <a:t>a smooth transition in the integrated advancement continuum</a:t>
            </a:r>
          </a:p>
          <a:p>
            <a:r>
              <a:rPr lang="en-US" dirty="0"/>
              <a:t>Guarantees </a:t>
            </a:r>
            <a:r>
              <a:rPr lang="en-US" b="0" dirty="0"/>
              <a:t>sustained support for the institution with </a:t>
            </a:r>
            <a:r>
              <a:rPr lang="en-US" dirty="0"/>
              <a:t>Cash </a:t>
            </a:r>
            <a:r>
              <a:rPr lang="en-US" b="0" dirty="0"/>
              <a:t>in the door</a:t>
            </a:r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5073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Division of University Advancement</a:t>
            </a:r>
            <a:endParaRPr lang="en-US" sz="3200" i="1" dirty="0">
              <a:solidFill>
                <a:srgbClr val="F0521E"/>
              </a:solidFill>
              <a:latin typeface="Helvetica Oblique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0756" y="1521725"/>
            <a:ext cx="11350487" cy="4857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KEEP DOING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Keep high profile alumni events and regional chamber memberships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Keep Museum's programming efforts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>
              <a:spcBef>
                <a:spcPts val="24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STOP DOING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Stop Alumni annual membership dues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Stop events that have limited ROI and stewardship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Stop mass mailing across the division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  <a:p>
            <a:pPr>
              <a:spcBef>
                <a:spcPts val="24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START DOING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Start Leadership Annual Giving program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30860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966-CD51-9BF7-1493-1558CA88B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860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454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28A2-8D80-883B-D87D-4E9A30CF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2024 Accomplishments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A4782-CA15-6873-729B-2C2CEED0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Empowered Students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Annual Faculty and Staff Campaign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60% participation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1,373 faculty and staff donated $258,567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Increased Scholarships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Scholarship distributions are up 14% over LY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Number of scholarships awarded is up 7%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Increased partnerships w/ corporations for internships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Created new partnership with ORSP to better support academic and programmatic initiatives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Alumni Ring program participation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500+ students registered for the Spring 2024 ceremony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600+ students participated in the Fall 2023 ceremony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C0E47-B470-5C8B-E298-734904936098}"/>
              </a:ext>
            </a:extLst>
          </p:cNvPr>
          <p:cNvSpPr txBox="1">
            <a:spLocks/>
          </p:cNvSpPr>
          <p:nvPr/>
        </p:nvSpPr>
        <p:spPr>
          <a:xfrm>
            <a:off x="5950392" y="1905597"/>
            <a:ext cx="5475082" cy="458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"/>
              </a:rPr>
              <a:t>Museum focused on student success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"/>
              </a:rPr>
              <a:t>Museum staff mentored student workers to develop lifelong skills (professional and social)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Museum has 100% degree completion rate for student workers 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Museum partnered with various colleges and professors for class tours and academic events 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"Art in the Park” with art classes added outdoor sculptures to Museum grounds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Honors College class featuring a (spring) semester of student on Sam Houston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Supported 2 student interns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B2CEA-FEA6-4AB6-1D81-7F78074B0471}"/>
              </a:ext>
            </a:extLst>
          </p:cNvPr>
          <p:cNvSpPr txBox="1"/>
          <p:nvPr/>
        </p:nvSpPr>
        <p:spPr>
          <a:xfrm>
            <a:off x="838200" y="1336477"/>
            <a:ext cx="821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Priority 1: Prioritize Student Success and Student Access</a:t>
            </a:r>
          </a:p>
        </p:txBody>
      </p:sp>
    </p:spTree>
    <p:extLst>
      <p:ext uri="{BB962C8B-B14F-4D97-AF65-F5344CB8AC3E}">
        <p14:creationId xmlns:p14="http://schemas.microsoft.com/office/powerpoint/2010/main" val="80886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2024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63075"/>
            <a:ext cx="10525541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Priority 2: Embody a Culture of Excellence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Process Alignment</a:t>
            </a: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E-gift receipts implemented in February 2024. Resulted in cost savings on printing and postage.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3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Postage savings $655 over 2-months / Approx. $4,000 a year in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savings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lvl="3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Printing savings approx. $2,000 a year</a:t>
            </a: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Applying CASE best practices to major gift portfolio management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Eliminating Alumni annual membership dues to fully integrate the Alumni Association with the university's strategic priorities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Excellent Service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Automated birthday e-mails to alumni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3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Email open rate 52.1% </a:t>
            </a:r>
          </a:p>
          <a:p>
            <a:pPr lvl="1"/>
            <a:endParaRPr lang="en-US" sz="2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4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2024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8586" y="1520983"/>
            <a:ext cx="10525541" cy="4971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Priority 3: Elevate the Reputation and Visibility of SHSU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Quality Events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Alumni Association hosted the first SH 79 Business Awards Luncheon in Fall 2023. 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Alumni Association hosted national alumni events in New York and Washington, DC. 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Increase Partnerships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Annual Giving's partnership with SHSU Food Pantry (Nov 13-18)</a:t>
            </a:r>
            <a:endParaRPr lang="en-US" sz="18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Crowdfunding campaign generated 23 gifts for $1,140 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Relationship Enhancement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Museum hosted dozens of “artifact vault tours" for legislators, regents, and prospective donors. 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Community Engagement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Donor Relations created “signing days” for new gift agreements. The events are shared on social media to establish a visible culture of philanthropy. 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Annual Giving implemented the first "Day of Giving" for SHSU 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April 23, 2024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/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2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2024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0781" y="1498350"/>
            <a:ext cx="10948164" cy="5359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Priority 4: Expand and Elevate our Service to the State and Beyond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Engagement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Approx. 70,000 visitors at the SH Museum &amp; Republic of TX Presidential Library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Community Engagement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Chamber partnerships 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3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Huntsville Walker County Chamber of Commerce, Conroe - Lake Conroe Chamber of Commerce, The Woodlands Area Economic Development Partnership, The Woodlands Area Chamber of Commerce, Greater Houston Partnership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Museum hosted the Texas Living History Association annual conference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Museum hosted community-centric events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General Sam Houston Day </a:t>
            </a:r>
          </a:p>
          <a:p>
            <a:pPr lvl="3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“Sundown at Sam’s” music concert series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Alumni Clubs</a:t>
            </a:r>
          </a:p>
          <a:p>
            <a:pPr lvl="2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"/>
                <a:ea typeface="Helvetica Neue" panose="02000503000000020004" pitchFamily="2" charset="0"/>
                <a:cs typeface="Helvetica Neue" panose="02000503000000020004" pitchFamily="2" charset="0"/>
              </a:rPr>
              <a:t>Alumni Relations team focused on transforming regional engagement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5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59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54BCC-07D6-5034-595E-EA0B2551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544537-0874-9962-A4E6-AB420D7A39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9595356"/>
              </p:ext>
            </p:extLst>
          </p:nvPr>
        </p:nvGraphicFramePr>
        <p:xfrm>
          <a:off x="979344" y="1575368"/>
          <a:ext cx="10374456" cy="46369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74456">
                  <a:extLst>
                    <a:ext uri="{9D8B030D-6E8A-4147-A177-3AD203B41FA5}">
                      <a16:colId xmlns:a16="http://schemas.microsoft.com/office/drawing/2014/main" val="2981795826"/>
                    </a:ext>
                  </a:extLst>
                </a:gridCol>
              </a:tblGrid>
              <a:tr h="192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Statement: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The division plans to </a:t>
                      </a:r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KEEP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high profile alumni events and regional chamber memberships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because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these events and memberships provide meaningful engagement opportunities and increase our strategic relationship with local communities.</a:t>
                      </a:r>
                      <a:endParaRPr lang="en-US" sz="1900" b="0" kern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This action aligns with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Priority 3: Elevate the reputation and visibility of SHSU &amp; Establish a more visible and high-profile culture of Philanthropy, Service, and Community Engagement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and will 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help create and foster a culture of philanthropy 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in achieving </a:t>
                      </a:r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Pillar 4 – Agility</a:t>
                      </a:r>
                      <a:r>
                        <a:rPr lang="en-US" sz="1900" b="0" kern="12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37"/>
                  </a:ext>
                </a:extLst>
              </a:tr>
              <a:tr h="13146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Supporting Data: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Local chambers provide great marketing resources (i.e.: newsletters, websites, social media, event sponsorships, etc.) and enrollment referral opportunities. Chamber memberships also provide networking and professional development opportunities for staff.</a:t>
                      </a:r>
                      <a:endParaRPr lang="en-U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50713"/>
                  </a:ext>
                </a:extLst>
              </a:tr>
              <a:tr h="1011237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000000"/>
                          </a:solidFill>
                        </a:rPr>
                        <a:t>Resources / Collaborations Required:</a:t>
                      </a:r>
                    </a:p>
                    <a:p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Collaboration with all university units is welcomed. All Chamber membership dues and event sponsorships are paid from UA budget.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70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BFA7D-BFDE-FF46-A038-0DCFC2D8D2A5}"/>
              </a:ext>
            </a:extLst>
          </p:cNvPr>
          <p:cNvSpPr txBox="1">
            <a:spLocks/>
          </p:cNvSpPr>
          <p:nvPr/>
        </p:nvSpPr>
        <p:spPr>
          <a:xfrm>
            <a:off x="990600" y="352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0521E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2025 Keep Doing</a:t>
            </a:r>
          </a:p>
        </p:txBody>
      </p:sp>
    </p:spTree>
    <p:extLst>
      <p:ext uri="{BB962C8B-B14F-4D97-AF65-F5344CB8AC3E}">
        <p14:creationId xmlns:p14="http://schemas.microsoft.com/office/powerpoint/2010/main" val="22164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onroe/Lake Conroe Chamber">
            <a:extLst>
              <a:ext uri="{FF2B5EF4-FFF2-40B4-BE49-F238E27FC236}">
                <a16:creationId xmlns:a16="http://schemas.microsoft.com/office/drawing/2014/main" id="{B186E0AA-4B09-516F-420B-CBB87B34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33" y="346167"/>
            <a:ext cx="3163447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89F2462-6F97-05C2-E8E6-2F335248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208" y="660931"/>
            <a:ext cx="3251032" cy="9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FBFD9-6A15-8DB1-9A53-B9E2AA8E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636" y="734280"/>
            <a:ext cx="3520438" cy="771721"/>
          </a:xfrm>
          <a:prstGeom prst="rect">
            <a:avLst/>
          </a:prstGeom>
        </p:spPr>
      </p:pic>
      <p:pic>
        <p:nvPicPr>
          <p:cNvPr id="1032" name="Picture 8" descr="Huntsville Chamber logo">
            <a:extLst>
              <a:ext uri="{FF2B5EF4-FFF2-40B4-BE49-F238E27FC236}">
                <a16:creationId xmlns:a16="http://schemas.microsoft.com/office/drawing/2014/main" id="{53D637C9-19C3-99F1-065B-ECE1CF49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11" y="2816550"/>
            <a:ext cx="3228290" cy="12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AFA41-91F2-4966-9541-BD4D823D0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165209"/>
            <a:ext cx="3225770" cy="1113318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2E363C-C52D-4823-C777-75EC03D5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Supportive Data</a:t>
            </a: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F1E1E-565C-5FDD-2B74-05CDCDCB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180" y="3666653"/>
            <a:ext cx="6868620" cy="2510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Harris County and Montgomery County provide the largest number of students enrolled at SHSU (freshman/transfer)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More than 10,000 students enrolled Fall 2023 from the 2 counties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Chamber membership helps SHSU build community relationships and networking opportunities.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Chamber partnerships provide marketing and recruiting opportunities for the university.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62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1752</Words>
  <Application>Microsoft Office PowerPoint</Application>
  <PresentationFormat>Widescreen</PresentationFormat>
  <Paragraphs>176</Paragraphs>
  <Slides>24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Acumin Pro Black</vt:lpstr>
      <vt:lpstr>Aptos</vt:lpstr>
      <vt:lpstr>Arial</vt:lpstr>
      <vt:lpstr>Calibri</vt:lpstr>
      <vt:lpstr>Calibri Light</vt:lpstr>
      <vt:lpstr>Helvetica</vt:lpstr>
      <vt:lpstr>Helvetica Neue</vt:lpstr>
      <vt:lpstr>Helvetica Oblique</vt:lpstr>
      <vt:lpstr>Office Theme 2013 - 2022</vt:lpstr>
      <vt:lpstr>University Advancement</vt:lpstr>
      <vt:lpstr>Division of University Advancement</vt:lpstr>
      <vt:lpstr>FY 2024 Accomplishments</vt:lpstr>
      <vt:lpstr>FY 2024 Accomplishments</vt:lpstr>
      <vt:lpstr>FY 2024 Accomplishments</vt:lpstr>
      <vt:lpstr>FY 2024 Accomplishments</vt:lpstr>
      <vt:lpstr>PowerPoint Presentation</vt:lpstr>
      <vt:lpstr>PowerPoint Presentation</vt:lpstr>
      <vt:lpstr>Supportive Data </vt:lpstr>
      <vt:lpstr>Supportive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Supportive Data </vt:lpstr>
      <vt:lpstr>PowerPoint Presentation</vt:lpstr>
      <vt:lpstr>Division of University Advancement</vt:lpstr>
      <vt:lpstr>Division of University Advancement</vt:lpstr>
      <vt:lpstr>Division of University Advancement</vt:lpstr>
      <vt:lpstr>Leadership Annual Giving Program</vt:lpstr>
      <vt:lpstr>Division of University Advancement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| Division Name</dc:title>
  <dc:creator>Smith, Brianna</dc:creator>
  <cp:lastModifiedBy>Holloway, Megan</cp:lastModifiedBy>
  <cp:revision>318</cp:revision>
  <cp:lastPrinted>2024-04-18T19:38:01Z</cp:lastPrinted>
  <dcterms:created xsi:type="dcterms:W3CDTF">2023-01-09T16:14:47Z</dcterms:created>
  <dcterms:modified xsi:type="dcterms:W3CDTF">2024-04-18T21:42:45Z</dcterms:modified>
</cp:coreProperties>
</file>